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76" r:id="rId3"/>
    <p:sldId id="277" r:id="rId4"/>
    <p:sldId id="287" r:id="rId5"/>
    <p:sldId id="265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8" r:id="rId16"/>
    <p:sldId id="275" r:id="rId17"/>
    <p:sldId id="289" r:id="rId18"/>
    <p:sldId id="291" r:id="rId19"/>
    <p:sldId id="270" r:id="rId20"/>
    <p:sldId id="301" r:id="rId21"/>
    <p:sldId id="27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272" r:id="rId31"/>
    <p:sldId id="274" r:id="rId32"/>
    <p:sldId id="273" r:id="rId33"/>
    <p:sldId id="262" r:id="rId34"/>
    <p:sldId id="267" r:id="rId35"/>
    <p:sldId id="300" r:id="rId36"/>
    <p:sldId id="2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89278" autoAdjust="0"/>
  </p:normalViewPr>
  <p:slideViewPr>
    <p:cSldViewPr snapToGrid="0">
      <p:cViewPr varScale="1">
        <p:scale>
          <a:sx n="102" d="100"/>
          <a:sy n="102" d="100"/>
        </p:scale>
        <p:origin x="-834" y="-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pPr/>
              <a:t>23/03/2014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769599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359011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688367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6685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Voxellancer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/>
              <a:t>Patrick Siegler, Sebastian Gerstenberg, Christian Dullweber </a:t>
            </a:r>
            <a:r>
              <a:rPr lang="de-DE" dirty="0" err="1" smtClean="0"/>
              <a:t>and</a:t>
            </a:r>
            <a:r>
              <a:rPr lang="de-DE" dirty="0" smtClean="0"/>
              <a:t> Moritz Eyssen</a:t>
            </a:r>
            <a:br>
              <a:rPr lang="de-DE" dirty="0" smtClean="0"/>
            </a:b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guidance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Daniel Limberger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Wolkenförmige Legende 9"/>
          <p:cNvSpPr/>
          <p:nvPr/>
        </p:nvSpPr>
        <p:spPr>
          <a:xfrm>
            <a:off x="4503026" y="-58592"/>
            <a:ext cx="3185961" cy="1732548"/>
          </a:xfrm>
          <a:prstGeom prst="cloudCallout">
            <a:avLst>
              <a:gd name="adj1" fmla="val -51385"/>
              <a:gd name="adj2" fmla="val 5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believe I can fly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54067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97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98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F211C7E8-B236-462E-81F1-411EFC5014CF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10</a:t>
            </a:fld>
            <a:endParaRPr/>
          </a:p>
        </p:txBody>
      </p:sp>
      <p:pic>
        <p:nvPicPr>
          <p:cNvPr id="200" name="Grafik 19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270440"/>
            <a:ext cx="7900200" cy="4937760"/>
          </a:xfrm>
          <a:prstGeom prst="rect">
            <a:avLst/>
          </a:prstGeom>
          <a:ln>
            <a:noFill/>
          </a:ln>
        </p:spPr>
      </p:pic>
      <p:sp>
        <p:nvSpPr>
          <p:cNvPr id="7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 dirty="0" err="1" smtClean="0">
                <a:solidFill>
                  <a:srgbClr val="FFFFFF"/>
                </a:solidFill>
                <a:latin typeface="Neo Sans Std"/>
              </a:rPr>
              <a:t>ParticleEngine</a:t>
            </a:r>
            <a:endParaRPr lang="en-US" sz="3600" dirty="0" smtClean="0">
              <a:solidFill>
                <a:srgbClr val="FFFFFF"/>
              </a:solidFill>
              <a:latin typeface="Neo Sans Std"/>
            </a:endParaRPr>
          </a:p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Neo Sans Std"/>
              </a:rPr>
              <a:t>and Effects</a:t>
            </a:r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202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203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3604828C-80EA-4682-99CC-404B409445F7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11</a:t>
            </a:fld>
            <a:endParaRPr/>
          </a:p>
        </p:txBody>
      </p:sp>
      <p:pic>
        <p:nvPicPr>
          <p:cNvPr id="204" name="Grafik 20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8880" y="1097280"/>
            <a:ext cx="7939800" cy="5394960"/>
          </a:xfrm>
          <a:prstGeom prst="rect">
            <a:avLst/>
          </a:prstGeom>
          <a:ln>
            <a:noFill/>
          </a:ln>
        </p:spPr>
      </p:pic>
      <p:sp>
        <p:nvSpPr>
          <p:cNvPr id="205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Neo Sans Std"/>
              </a:rPr>
              <a:t>HUD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207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208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77E7C4B9-04B3-40C7-970C-11292A514FDA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12</a:t>
            </a:fld>
            <a:endParaRPr/>
          </a:p>
        </p:txBody>
      </p:sp>
      <p:sp>
        <p:nvSpPr>
          <p:cNvPr id="209" name="TextShape 4"/>
          <p:cNvSpPr txBox="1"/>
          <p:nvPr/>
        </p:nvSpPr>
        <p:spPr>
          <a:xfrm>
            <a:off x="457200" y="822960"/>
            <a:ext cx="364932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Postprocessing</a:t>
            </a:r>
            <a:endParaRPr/>
          </a:p>
        </p:txBody>
      </p:sp>
      <p:pic>
        <p:nvPicPr>
          <p:cNvPr id="210" name="Grafik 20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59840"/>
            <a:ext cx="3547800" cy="2217600"/>
          </a:xfrm>
          <a:prstGeom prst="rect">
            <a:avLst/>
          </a:prstGeom>
          <a:ln>
            <a:noFill/>
          </a:ln>
        </p:spPr>
      </p:pic>
      <p:pic>
        <p:nvPicPr>
          <p:cNvPr id="211" name="Grafik 2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0720" y="2488320"/>
            <a:ext cx="6035040" cy="3772080"/>
          </a:xfrm>
          <a:prstGeom prst="rect">
            <a:avLst/>
          </a:prstGeom>
          <a:ln>
            <a:noFill/>
          </a:ln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213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214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975EA3AD-819E-4A84-9EF2-66FDF20A72BF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13</a:t>
            </a:fld>
            <a:endParaRPr/>
          </a:p>
        </p:txBody>
      </p:sp>
      <p:sp>
        <p:nvSpPr>
          <p:cNvPr id="215" name="TextShape 4"/>
          <p:cNvSpPr txBox="1"/>
          <p:nvPr/>
        </p:nvSpPr>
        <p:spPr>
          <a:xfrm>
            <a:off x="457200" y="822960"/>
            <a:ext cx="364932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Oculus Rift</a:t>
            </a:r>
            <a:endParaRPr/>
          </a:p>
        </p:txBody>
      </p:sp>
      <p:pic>
        <p:nvPicPr>
          <p:cNvPr id="216" name="Grafik 2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005840"/>
            <a:ext cx="7900200" cy="4937760"/>
          </a:xfrm>
          <a:prstGeom prst="rect">
            <a:avLst/>
          </a:prstGeom>
          <a:ln>
            <a:noFill/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218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219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00EDD3DF-512D-455A-8EA4-4497DD387038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14</a:t>
            </a:fld>
            <a:endParaRPr/>
          </a:p>
        </p:txBody>
      </p:sp>
      <p:sp>
        <p:nvSpPr>
          <p:cNvPr id="220" name="TextShape 4"/>
          <p:cNvSpPr txBox="1"/>
          <p:nvPr/>
        </p:nvSpPr>
        <p:spPr>
          <a:xfrm>
            <a:off x="457200" y="822960"/>
            <a:ext cx="364932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Misc.</a:t>
            </a:r>
            <a:endParaRPr/>
          </a:p>
        </p:txBody>
      </p:sp>
      <p:sp>
        <p:nvSpPr>
          <p:cNvPr id="221" name="TextShape 5"/>
          <p:cNvSpPr txBox="1"/>
          <p:nvPr/>
        </p:nvSpPr>
        <p:spPr>
          <a:xfrm>
            <a:off x="4572000" y="1195920"/>
            <a:ext cx="7120800" cy="547920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3D Audio (engine-sound, explosions...)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Factions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Configureable Gamepad and Joystick support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Equipment, i.e. Weapons and Engines are changeable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Homing missiles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...</a:t>
            </a: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Untitled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8166" b="8166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Behind </a:t>
            </a:r>
            <a:r>
              <a:rPr lang="de-DE" dirty="0" err="1" smtClean="0"/>
              <a:t>the</a:t>
            </a:r>
            <a:r>
              <a:rPr lang="de-DE" dirty="0" smtClean="0"/>
              <a:t> Scenes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Quick </a:t>
            </a:r>
            <a:r>
              <a:rPr lang="de-DE" dirty="0" err="1" smtClean="0"/>
              <a:t>Overview</a:t>
            </a:r>
            <a:endParaRPr lang="de-DE" dirty="0"/>
          </a:p>
        </p:txBody>
      </p:sp>
      <p:pic>
        <p:nvPicPr>
          <p:cNvPr id="8" name="Inhaltsplatzhalter 7" descr="arc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8073" y="1230765"/>
            <a:ext cx="9991317" cy="4451577"/>
          </a:xfr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6058368"/>
          </a:xfrm>
        </p:spPr>
        <p:txBody>
          <a:bodyPr>
            <a:normAutofit/>
          </a:bodyPr>
          <a:lstStyle/>
          <a:p>
            <a:pPr>
              <a:buSzPct val="25000"/>
              <a:buFont typeface="Arial" pitchFamily="34" charset="0"/>
              <a:buChar char="•"/>
            </a:pPr>
            <a:r>
              <a:rPr lang="en-US" sz="1800" dirty="0" err="1" smtClean="0"/>
              <a:t>OctTree</a:t>
            </a:r>
            <a:r>
              <a:rPr lang="en-US" sz="1800" dirty="0" smtClean="0"/>
              <a:t> with unbalanced depth and dynamic covered AABB</a:t>
            </a:r>
          </a:p>
          <a:p>
            <a:pPr>
              <a:buSzPct val="25000"/>
              <a:buFont typeface="Arial" pitchFamily="34" charset="0"/>
              <a:buChar char="•"/>
            </a:pPr>
            <a:r>
              <a:rPr lang="en-US" sz="1800" dirty="0" smtClean="0"/>
              <a:t>Split/Merge leafs depending on object-count</a:t>
            </a:r>
          </a:p>
          <a:p>
            <a:pPr>
              <a:buSzPct val="25000"/>
              <a:buFont typeface="Arial" pitchFamily="34" charset="0"/>
              <a:buChar char="•"/>
            </a:pPr>
            <a:r>
              <a:rPr lang="en-US" sz="1800" dirty="0" smtClean="0"/>
              <a:t>Objects know in which Leafs they are located</a:t>
            </a:r>
          </a:p>
          <a:p>
            <a:pPr>
              <a:buSzPct val="25000"/>
              <a:buFont typeface="Arial" pitchFamily="34" charset="0"/>
              <a:buChar char="•"/>
            </a:pPr>
            <a:endParaRPr lang="en-US" sz="1800" dirty="0" smtClean="0"/>
          </a:p>
          <a:p>
            <a:pPr>
              <a:buSzPct val="25000"/>
              <a:buFont typeface="Arial" pitchFamily="34" charset="0"/>
              <a:buChar char="•"/>
            </a:pPr>
            <a:r>
              <a:rPr lang="en-US" sz="1800" dirty="0" err="1" smtClean="0"/>
              <a:t>WorldTreeQuery</a:t>
            </a:r>
            <a:r>
              <a:rPr lang="en-US" sz="1800" dirty="0" smtClean="0"/>
              <a:t>:</a:t>
            </a:r>
          </a:p>
          <a:p>
            <a:pPr>
              <a:buSzPct val="25000"/>
              <a:buFont typeface="Arial" pitchFamily="34" charset="0"/>
              <a:buChar char="•"/>
            </a:pPr>
            <a:endParaRPr lang="en-US" sz="1800" dirty="0" smtClean="0"/>
          </a:p>
          <a:p>
            <a:pPr>
              <a:buSzPct val="25000"/>
              <a:buFont typeface="Arial" pitchFamily="34" charset="0"/>
              <a:buChar char="•"/>
            </a:pPr>
            <a:endParaRPr lang="en-US" sz="1800" dirty="0" smtClean="0"/>
          </a:p>
          <a:p>
            <a:pPr>
              <a:buSzPct val="25000"/>
              <a:buFont typeface="Arial" pitchFamily="34" charset="0"/>
              <a:buChar char="•"/>
            </a:pPr>
            <a:endParaRPr lang="en-US" sz="1800" dirty="0" smtClean="0"/>
          </a:p>
          <a:p>
            <a:pPr>
              <a:buSzPct val="25000"/>
              <a:buFont typeface="Arial" pitchFamily="34" charset="0"/>
              <a:buChar char="•"/>
            </a:pPr>
            <a:endParaRPr lang="en-US" sz="1800" dirty="0" smtClean="0"/>
          </a:p>
          <a:p>
            <a:pPr>
              <a:buSzPct val="25000"/>
              <a:buFont typeface="Arial" pitchFamily="34" charset="0"/>
              <a:buChar char="•"/>
            </a:pPr>
            <a:r>
              <a:rPr lang="en-US" sz="1800" dirty="0" err="1" smtClean="0"/>
              <a:t>AbstractShape</a:t>
            </a:r>
            <a:r>
              <a:rPr lang="en-US" sz="1800" dirty="0" smtClean="0"/>
              <a:t>:</a:t>
            </a:r>
          </a:p>
          <a:p>
            <a:endParaRPr lang="de-DE" dirty="0"/>
          </a:p>
        </p:txBody>
      </p:sp>
      <p:sp>
        <p:nvSpPr>
          <p:cNvPr id="174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75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76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88248D4F-84C8-412C-88E7-B4AC1B237682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17</a:t>
            </a:fld>
            <a:endParaRPr/>
          </a:p>
        </p:txBody>
      </p:sp>
      <p:sp>
        <p:nvSpPr>
          <p:cNvPr id="177" name="TextShape 4"/>
          <p:cNvSpPr txBox="1"/>
          <p:nvPr/>
        </p:nvSpPr>
        <p:spPr>
          <a:xfrm>
            <a:off x="457200" y="822960"/>
            <a:ext cx="364932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WorldTree</a:t>
            </a:r>
            <a:endParaRPr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Grafik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995" y="2858899"/>
            <a:ext cx="4543200" cy="1257120"/>
          </a:xfrm>
          <a:prstGeom prst="rect">
            <a:avLst/>
          </a:prstGeom>
          <a:ln>
            <a:noFill/>
          </a:ln>
        </p:spPr>
      </p:pic>
      <p:pic>
        <p:nvPicPr>
          <p:cNvPr id="11" name="Grafik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0640" y="5062790"/>
            <a:ext cx="3647880" cy="79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87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88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41DA9EF1-DCD6-4159-BCAF-FA1856D1B33D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18</a:t>
            </a:fld>
            <a:endParaRPr/>
          </a:p>
        </p:txBody>
      </p:sp>
      <p:sp>
        <p:nvSpPr>
          <p:cNvPr id="189" name="TextShape 4"/>
          <p:cNvSpPr txBox="1"/>
          <p:nvPr/>
        </p:nvSpPr>
        <p:spPr>
          <a:xfrm>
            <a:off x="282600" y="822960"/>
            <a:ext cx="374076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Usage</a:t>
            </a:r>
            <a:endParaRPr/>
          </a:p>
        </p:txBody>
      </p:sp>
      <p:sp>
        <p:nvSpPr>
          <p:cNvPr id="190" name="TextShape 5"/>
          <p:cNvSpPr txBox="1"/>
          <p:nvPr/>
        </p:nvSpPr>
        <p:spPr>
          <a:xfrm>
            <a:off x="4309200" y="1188720"/>
            <a:ext cx="7120800" cy="547920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AI wants to know if path to waypoint is clear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Compose capsule that contains object during the movement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Ask WorldTreeQuery for objects colliding with this capsule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[Calculate intermediate waypoint to evade nearest obstacle]</a:t>
            </a:r>
            <a:endParaRPr/>
          </a:p>
          <a:p>
            <a:pPr lvl="1">
              <a:buSzPct val="25000"/>
              <a:buFont typeface="StarSymbol"/>
              <a:buChar char="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</p:txBody>
      </p:sp>
      <p:pic>
        <p:nvPicPr>
          <p:cNvPr id="191" name="Grafik 19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6600" y="2560320"/>
            <a:ext cx="5771880" cy="3009600"/>
          </a:xfrm>
          <a:prstGeom prst="rect">
            <a:avLst/>
          </a:prstGeom>
          <a:ln>
            <a:noFill/>
          </a:ln>
        </p:spPr>
      </p:pic>
      <p:sp>
        <p:nvSpPr>
          <p:cNvPr id="192" name="CustomShape 6"/>
          <p:cNvSpPr/>
          <p:nvPr/>
        </p:nvSpPr>
        <p:spPr>
          <a:xfrm>
            <a:off x="5178240" y="2701800"/>
            <a:ext cx="3417120" cy="498600"/>
          </a:xfrm>
          <a:prstGeom prst="rect">
            <a:avLst/>
          </a:prstGeom>
          <a:solidFill>
            <a:srgbClr val="FFFF66"/>
          </a:solidFill>
          <a:ln>
            <a:solidFill>
              <a:srgbClr val="3465AF"/>
            </a:solidFill>
          </a:ln>
        </p:spPr>
      </p:sp>
      <p:sp>
        <p:nvSpPr>
          <p:cNvPr id="193" name="CustomShape 7"/>
          <p:cNvSpPr/>
          <p:nvPr/>
        </p:nvSpPr>
        <p:spPr>
          <a:xfrm>
            <a:off x="5160960" y="3291840"/>
            <a:ext cx="3708720" cy="457200"/>
          </a:xfrm>
          <a:prstGeom prst="rect">
            <a:avLst/>
          </a:prstGeom>
          <a:solidFill>
            <a:srgbClr val="00FF00"/>
          </a:solidFill>
          <a:ln>
            <a:solidFill>
              <a:srgbClr val="3465AF"/>
            </a:solidFill>
          </a:ln>
        </p:spPr>
      </p:sp>
      <p:sp>
        <p:nvSpPr>
          <p:cNvPr id="194" name="CustomShape 8"/>
          <p:cNvSpPr/>
          <p:nvPr/>
        </p:nvSpPr>
        <p:spPr>
          <a:xfrm>
            <a:off x="5152320" y="3792600"/>
            <a:ext cx="5546160" cy="596520"/>
          </a:xfrm>
          <a:prstGeom prst="rect">
            <a:avLst/>
          </a:prstGeom>
          <a:solidFill>
            <a:srgbClr val="800000"/>
          </a:solidFill>
          <a:ln>
            <a:solidFill>
              <a:srgbClr val="3465AF"/>
            </a:solidFill>
          </a:ln>
        </p:spPr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VoxelCluster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err="1" smtClean="0"/>
              <a:t>Represent</a:t>
            </a:r>
            <a:r>
              <a:rPr lang="de-DE" dirty="0" smtClean="0"/>
              <a:t> all </a:t>
            </a:r>
            <a:r>
              <a:rPr lang="de-DE" dirty="0" err="1" smtClean="0"/>
              <a:t>entities</a:t>
            </a: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Datastructures</a:t>
            </a:r>
            <a:endParaRPr lang="de-DE" dirty="0" smtClean="0"/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unordered_map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ivec3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*&gt;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VoxelTree</a:t>
            </a:r>
            <a:endParaRPr lang="de-DE" dirty="0" smtClean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 lvl="1"/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de-DE" dirty="0" err="1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ref_ptr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VertexArrayObject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VoxelData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emissiveness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platzhalt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078" t="15417" r="16328" b="6944"/>
          <a:stretch/>
        </p:blipFill>
        <p:spPr>
          <a:xfrm>
            <a:off x="457200" y="2992755"/>
            <a:ext cx="3209219" cy="28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833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dirty="0" err="1" smtClean="0"/>
              <a:t>Voxels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destructable</a:t>
            </a:r>
            <a:r>
              <a:rPr lang="de-DE" dirty="0" smtClean="0"/>
              <a:t> 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Accurate</a:t>
            </a:r>
            <a:r>
              <a:rPr lang="de-DE" dirty="0" smtClean="0"/>
              <a:t> </a:t>
            </a:r>
            <a:r>
              <a:rPr lang="de-DE" dirty="0" err="1" smtClean="0"/>
              <a:t>textbook</a:t>
            </a:r>
            <a:r>
              <a:rPr lang="de-DE" dirty="0" smtClean="0"/>
              <a:t> </a:t>
            </a:r>
            <a:r>
              <a:rPr lang="de-DE" dirty="0" err="1" smtClean="0"/>
              <a:t>physics</a:t>
            </a:r>
            <a:r>
              <a:rPr lang="de-DE" dirty="0" smtClean="0"/>
              <a:t>: 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collision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destruction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Impacts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Simple </a:t>
            </a:r>
            <a:r>
              <a:rPr lang="de-DE" dirty="0" err="1" smtClean="0"/>
              <a:t>model</a:t>
            </a:r>
            <a:r>
              <a:rPr lang="de-DE" dirty="0" smtClean="0"/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None/>
            </a:pPr>
            <a:r>
              <a:rPr lang="de-DE" dirty="0"/>
              <a:t>As </a:t>
            </a:r>
            <a:r>
              <a:rPr lang="de-DE" dirty="0" err="1"/>
              <a:t>previously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games</a:t>
            </a:r>
            <a:r>
              <a:rPr lang="de-DE" dirty="0"/>
              <a:t> like:</a:t>
            </a:r>
          </a:p>
          <a:p>
            <a:pPr>
              <a:buNone/>
            </a:pPr>
            <a:r>
              <a:rPr lang="de-DE" dirty="0" err="1" smtClean="0"/>
              <a:t>Voxatron</a:t>
            </a:r>
            <a:endParaRPr lang="de-DE" dirty="0"/>
          </a:p>
          <a:p>
            <a:pPr>
              <a:buNone/>
            </a:pPr>
            <a:r>
              <a:rPr lang="de-DE" dirty="0" smtClean="0"/>
              <a:t>Minecraft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i1-news.softpedia-static.com/images/news2/Voxatron-0-1-6-Alpha-Review-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6032" y="3054097"/>
            <a:ext cx="3291840" cy="246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in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4637" y="1315616"/>
            <a:ext cx="7470252" cy="412004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Models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 smtClean="0"/>
              <a:t>Modeled</a:t>
            </a:r>
            <a:r>
              <a:rPr lang="de-DE" dirty="0" smtClean="0"/>
              <a:t> in </a:t>
            </a:r>
            <a:r>
              <a:rPr lang="de-DE" dirty="0" err="1" smtClean="0"/>
              <a:t>Zoxel</a:t>
            </a:r>
            <a:r>
              <a:rPr lang="de-DE" dirty="0" smtClean="0"/>
              <a:t>, </a:t>
            </a:r>
            <a:r>
              <a:rPr lang="de-DE" dirty="0" err="1" smtClean="0"/>
              <a:t>configured</a:t>
            </a:r>
            <a:r>
              <a:rPr lang="de-DE" dirty="0" smtClean="0"/>
              <a:t> via .</a:t>
            </a:r>
            <a:r>
              <a:rPr lang="de-DE" dirty="0" err="1" smtClean="0"/>
              <a:t>ini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Grafik 8" descr="zox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28" y="3424335"/>
            <a:ext cx="3756254" cy="2585290"/>
          </a:xfrm>
          <a:prstGeom prst="rect">
            <a:avLst/>
          </a:prstGeom>
        </p:spPr>
      </p:pic>
      <p:pic>
        <p:nvPicPr>
          <p:cNvPr id="10" name="Grafik 9" descr="Untitl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4250" y="298579"/>
            <a:ext cx="2391068" cy="1817867"/>
          </a:xfrm>
          <a:prstGeom prst="rect">
            <a:avLst/>
          </a:prstGeom>
        </p:spPr>
      </p:pic>
      <p:sp>
        <p:nvSpPr>
          <p:cNvPr id="17" name="Gebogener Pfeil 16"/>
          <p:cNvSpPr/>
          <p:nvPr/>
        </p:nvSpPr>
        <p:spPr>
          <a:xfrm rot="4759600" flipH="1">
            <a:off x="1873119" y="996044"/>
            <a:ext cx="2859833" cy="3480319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de-DE" dirty="0" smtClean="0"/>
              <a:t>	</a:t>
            </a:r>
            <a:r>
              <a:rPr lang="de-DE" sz="2900" dirty="0" err="1"/>
              <a:t>Simulated</a:t>
            </a:r>
            <a:r>
              <a:rPr lang="de-DE" sz="2900" dirty="0"/>
              <a:t> on GPU</a:t>
            </a:r>
          </a:p>
          <a:p>
            <a:pPr>
              <a:lnSpc>
                <a:spcPct val="120000"/>
              </a:lnSpc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VoxelParticleData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deathTime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emissiveness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20000"/>
              </a:lnSpc>
              <a:buNone/>
            </a:pPr>
            <a:r>
              <a:rPr lang="de-DE" sz="2900" dirty="0" err="1" smtClean="0"/>
              <a:t>VertexShader</a:t>
            </a:r>
            <a:r>
              <a:rPr lang="de-DE" sz="2900" dirty="0" smtClean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vec4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orientation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fr-FR" sz="2000" dirty="0" err="1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viewProjection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qtransform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(orientation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v_vertex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1.0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Very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few buffer updates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neccessary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de-DE" sz="2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8585" y="1050258"/>
            <a:ext cx="4158840" cy="303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9502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AI - Tasks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NPC </a:t>
            </a:r>
            <a:r>
              <a:rPr lang="de-DE" dirty="0" err="1" smtClean="0"/>
              <a:t>behaviour</a:t>
            </a:r>
            <a:r>
              <a:rPr lang="de-DE" dirty="0" smtClean="0"/>
              <a:t> </a:t>
            </a:r>
            <a:r>
              <a:rPr lang="de-DE" dirty="0" err="1" smtClean="0"/>
              <a:t>split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Tasks </a:t>
            </a:r>
            <a:r>
              <a:rPr lang="de-DE" dirty="0" err="1" smtClean="0"/>
              <a:t>completly</a:t>
            </a:r>
            <a:r>
              <a:rPr lang="de-DE" dirty="0" smtClean="0"/>
              <a:t> </a:t>
            </a:r>
            <a:r>
              <a:rPr lang="de-DE" dirty="0" err="1" smtClean="0"/>
              <a:t>designed</a:t>
            </a:r>
            <a:r>
              <a:rPr lang="de-DE" dirty="0" smtClean="0"/>
              <a:t> in 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Single Unit Tasks </a:t>
            </a:r>
            <a:r>
              <a:rPr lang="de-DE" dirty="0" err="1" smtClean="0"/>
              <a:t>and</a:t>
            </a:r>
            <a:r>
              <a:rPr lang="de-DE" dirty="0" smtClean="0"/>
              <a:t> Group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Tasks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r>
              <a:rPr lang="de-DE" dirty="0" smtClean="0"/>
              <a:t>, </a:t>
            </a:r>
            <a:br>
              <a:rPr lang="de-DE" dirty="0" smtClean="0"/>
            </a:b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simulate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r>
              <a:rPr lang="de-DE" dirty="0" smtClean="0"/>
              <a:t> </a:t>
            </a:r>
            <a:r>
              <a:rPr lang="de-DE" dirty="0" err="1" smtClean="0"/>
              <a:t>behavior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Squads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NPCs </a:t>
            </a:r>
            <a:r>
              <a:rPr lang="de-DE" dirty="0" err="1" smtClean="0"/>
              <a:t>joining</a:t>
            </a:r>
            <a:r>
              <a:rPr lang="de-DE" dirty="0" smtClean="0"/>
              <a:t> </a:t>
            </a:r>
            <a:r>
              <a:rPr lang="de-DE" dirty="0" err="1" smtClean="0"/>
              <a:t>together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perform</a:t>
            </a:r>
            <a:r>
              <a:rPr lang="de-DE" dirty="0" smtClean="0"/>
              <a:t> a mutual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6032" y="3079052"/>
            <a:ext cx="3620476" cy="268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60058" y="1013079"/>
            <a:ext cx="54673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Unit Tasks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1603" y="2056067"/>
            <a:ext cx="4808029" cy="355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950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60058" y="1013079"/>
            <a:ext cx="546735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Unit Tasks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1603" y="2056067"/>
            <a:ext cx="4808029" cy="355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1741" y="3173730"/>
            <a:ext cx="4061460" cy="89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1740" y="4250055"/>
            <a:ext cx="5725668" cy="175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5417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Group Tasks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37761" y="628650"/>
            <a:ext cx="30956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79283" y="2189226"/>
            <a:ext cx="39528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90919" y="2893314"/>
            <a:ext cx="4989310" cy="323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504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All HUD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made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Voxels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Text </a:t>
            </a:r>
            <a:r>
              <a:rPr lang="de-DE" dirty="0" err="1" smtClean="0"/>
              <a:t>is</a:t>
            </a:r>
            <a:r>
              <a:rPr lang="de-DE" dirty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out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Voxelfont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All HUD Elements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located</a:t>
            </a:r>
            <a:r>
              <a:rPr lang="de-DE" dirty="0" smtClean="0"/>
              <a:t> on a </a:t>
            </a:r>
            <a:r>
              <a:rPr lang="de-DE" dirty="0" err="1" smtClean="0"/>
              <a:t>Sphere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6032" y="3079052"/>
            <a:ext cx="3620476" cy="268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HUD </a:t>
            </a:r>
            <a:r>
              <a:rPr lang="de-DE" dirty="0" err="1" smtClean="0"/>
              <a:t>explained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6407" y="1085711"/>
            <a:ext cx="8014249" cy="500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950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Hudgets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HUD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composed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different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called</a:t>
            </a:r>
            <a:r>
              <a:rPr lang="de-DE" dirty="0" smtClean="0"/>
              <a:t> „</a:t>
            </a:r>
            <a:r>
              <a:rPr lang="de-DE" dirty="0" err="1" smtClean="0"/>
              <a:t>Hudgets</a:t>
            </a:r>
            <a:r>
              <a:rPr lang="de-DE" dirty="0" smtClean="0"/>
              <a:t>“ (HUD-</a:t>
            </a:r>
            <a:r>
              <a:rPr lang="de-DE" dirty="0" err="1" smtClean="0"/>
              <a:t>Widgets</a:t>
            </a:r>
            <a:r>
              <a:rPr lang="de-DE" dirty="0" smtClean="0"/>
              <a:t>)</a:t>
            </a:r>
          </a:p>
          <a:p>
            <a:r>
              <a:rPr lang="de-DE" dirty="0" smtClean="0"/>
              <a:t>All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update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appearance</a:t>
            </a:r>
            <a:r>
              <a:rPr lang="de-DE" dirty="0" smtClean="0"/>
              <a:t>,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situation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err="1" smtClean="0"/>
              <a:t>ObjectHudgets</a:t>
            </a:r>
            <a:r>
              <a:rPr lang="de-DE" dirty="0" smtClean="0"/>
              <a:t> 	</a:t>
            </a:r>
            <a:r>
              <a:rPr lang="de-DE" dirty="0" err="1" smtClean="0"/>
              <a:t>mark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Worldobjects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Crosshair</a:t>
            </a:r>
            <a:endParaRPr lang="de-DE" dirty="0"/>
          </a:p>
          <a:p>
            <a:endParaRPr lang="de-DE" dirty="0"/>
          </a:p>
          <a:p>
            <a:r>
              <a:rPr lang="de-DE" dirty="0" err="1" smtClean="0"/>
              <a:t>AimHelper</a:t>
            </a:r>
            <a:r>
              <a:rPr lang="de-DE" dirty="0" smtClean="0"/>
              <a:t> </a:t>
            </a:r>
            <a:r>
              <a:rPr lang="de-DE" dirty="0" err="1" smtClean="0"/>
              <a:t>indicates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aim</a:t>
            </a:r>
            <a:r>
              <a:rPr lang="de-DE" dirty="0" smtClean="0"/>
              <a:t>,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r>
              <a:rPr lang="de-DE" dirty="0" smtClean="0"/>
              <a:t> a </a:t>
            </a:r>
            <a:r>
              <a:rPr lang="de-DE" dirty="0" err="1" smtClean="0"/>
              <a:t>moving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TextHudgets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Buttons 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94995" y="2562606"/>
            <a:ext cx="699399" cy="71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47583" y="2562606"/>
            <a:ext cx="870528" cy="71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9144" y="4390263"/>
            <a:ext cx="929259" cy="63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6015" y="3480435"/>
            <a:ext cx="8667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31175" y="5417820"/>
            <a:ext cx="3933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0353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Spherical</a:t>
            </a:r>
            <a:r>
              <a:rPr lang="de-DE" dirty="0" smtClean="0"/>
              <a:t> HUD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HUD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placed</a:t>
            </a:r>
            <a:r>
              <a:rPr lang="de-DE" dirty="0" smtClean="0"/>
              <a:t> on a </a:t>
            </a:r>
            <a:r>
              <a:rPr lang="de-DE" dirty="0" err="1" smtClean="0"/>
              <a:t>sphere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Sphere</a:t>
            </a:r>
            <a:r>
              <a:rPr lang="de-DE" dirty="0" smtClean="0"/>
              <a:t> (</a:t>
            </a:r>
            <a:r>
              <a:rPr lang="de-DE" dirty="0" err="1" smtClean="0"/>
              <a:t>supposivly</a:t>
            </a:r>
            <a:r>
              <a:rPr lang="de-DE" dirty="0" smtClean="0"/>
              <a:t>) </a:t>
            </a:r>
            <a:r>
              <a:rPr lang="de-DE" dirty="0" err="1" smtClean="0"/>
              <a:t>allows</a:t>
            </a:r>
            <a:r>
              <a:rPr lang="de-DE" dirty="0" smtClean="0"/>
              <a:t> easy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Oculus</a:t>
            </a:r>
            <a:r>
              <a:rPr lang="de-DE" dirty="0" smtClean="0"/>
              <a:t> Rift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Creates</a:t>
            </a:r>
            <a:r>
              <a:rPr lang="de-DE" dirty="0" smtClean="0"/>
              <a:t> a „HUD on </a:t>
            </a:r>
            <a:r>
              <a:rPr lang="de-DE" dirty="0" err="1" smtClean="0"/>
              <a:t>Helmet</a:t>
            </a:r>
            <a:r>
              <a:rPr lang="de-DE" dirty="0" smtClean="0"/>
              <a:t>“ </a:t>
            </a:r>
            <a:r>
              <a:rPr lang="de-DE" dirty="0" err="1" smtClean="0"/>
              <a:t>illusion</a:t>
            </a:r>
            <a:r>
              <a:rPr lang="de-DE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</a:t>
            </a:r>
            <a:r>
              <a:rPr lang="de-DE" dirty="0" err="1" smtClean="0"/>
              <a:t>Spherical</a:t>
            </a:r>
            <a:r>
              <a:rPr lang="de-DE" dirty="0" smtClean="0"/>
              <a:t> HUD </a:t>
            </a:r>
            <a:r>
              <a:rPr lang="de-DE" dirty="0" err="1" smtClean="0"/>
              <a:t>creates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Rift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outside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focus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different </a:t>
            </a:r>
            <a:r>
              <a:rPr lang="de-DE" dirty="0" err="1" smtClean="0"/>
              <a:t>viewing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dirty="0" smtClean="0"/>
              <a:t> </a:t>
            </a:r>
            <a:r>
              <a:rPr lang="de-DE" dirty="0" err="1" smtClean="0"/>
              <a:t>twice</a:t>
            </a:r>
            <a:r>
              <a:rPr lang="de-DE" dirty="0"/>
              <a:t>.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08356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dirty="0" smtClean="0"/>
              <a:t>Space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Space Games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awesome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Dogfight</a:t>
            </a:r>
            <a:r>
              <a:rPr lang="de-DE" dirty="0" smtClean="0"/>
              <a:t> </a:t>
            </a:r>
            <a:r>
              <a:rPr lang="de-DE" dirty="0" err="1" smtClean="0"/>
              <a:t>combat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Science Fiction </a:t>
            </a:r>
            <a:r>
              <a:rPr lang="de-DE" dirty="0" err="1" smtClean="0"/>
              <a:t>setting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Open </a:t>
            </a:r>
            <a:r>
              <a:rPr lang="de-DE" dirty="0" err="1" smtClean="0"/>
              <a:t>world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Not limited </a:t>
            </a:r>
            <a:r>
              <a:rPr lang="de-DE" dirty="0" err="1" smtClean="0"/>
              <a:t>by</a:t>
            </a:r>
            <a:r>
              <a:rPr lang="de-DE" dirty="0" smtClean="0"/>
              <a:t> „</a:t>
            </a:r>
            <a:r>
              <a:rPr lang="de-DE" dirty="0" err="1" smtClean="0"/>
              <a:t>realism</a:t>
            </a:r>
            <a:r>
              <a:rPr lang="de-DE" dirty="0" smtClean="0"/>
              <a:t>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None/>
            </a:pPr>
            <a:r>
              <a:rPr lang="de-DE" dirty="0" smtClean="0"/>
              <a:t>As </a:t>
            </a:r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in </a:t>
            </a:r>
            <a:r>
              <a:rPr lang="de-DE" dirty="0" err="1" smtClean="0"/>
              <a:t>games</a:t>
            </a:r>
            <a:r>
              <a:rPr lang="de-DE" dirty="0" smtClean="0"/>
              <a:t> like:</a:t>
            </a:r>
          </a:p>
          <a:p>
            <a:pPr>
              <a:buNone/>
            </a:pPr>
            <a:r>
              <a:rPr lang="de-DE" dirty="0" smtClean="0"/>
              <a:t>Freelancer</a:t>
            </a:r>
          </a:p>
          <a:p>
            <a:pPr>
              <a:buNone/>
            </a:pPr>
            <a:r>
              <a:rPr lang="de-DE" dirty="0" smtClean="0"/>
              <a:t>X-Series</a:t>
            </a:r>
          </a:p>
          <a:p>
            <a:pPr>
              <a:buNone/>
            </a:pPr>
            <a:r>
              <a:rPr lang="de-DE" dirty="0" smtClean="0"/>
              <a:t>Eve Online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://www.gamersglobal.de/sites/gamersglobal.de/files/galerie/1030/fl_ss_ss_0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6032" y="3054096"/>
            <a:ext cx="329184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664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idx="1"/>
          </p:nvPr>
        </p:nvPicPr>
        <p:blipFill>
          <a:blip r:embed="rId3" cstate="print"/>
          <a:srcRect t="1" b="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Postprocessing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" y="1"/>
            <a:ext cx="12191985" cy="508324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" y="1"/>
            <a:ext cx="12191985" cy="508324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"/>
            <a:ext cx="12192000" cy="50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07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RenderPipeline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pass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PostProcessingPass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blurv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m_quad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setInputMapping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{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source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Emissisiveness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setOutput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BlurTmp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setFragmentShader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shader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blur.frag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(0, 1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(pass)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0865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0" y="0"/>
            <a:ext cx="12192000" cy="5084113"/>
            <a:chOff x="0" y="0"/>
            <a:chExt cx="12192000" cy="5084113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084113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295139" y="4307164"/>
              <a:ext cx="16017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without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0" y="-1"/>
            <a:ext cx="12192000" cy="5084113"/>
            <a:chOff x="0" y="-1"/>
            <a:chExt cx="12192000" cy="508411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"/>
              <a:ext cx="12192000" cy="5084113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580473" y="4289977"/>
              <a:ext cx="103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fxaa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0" y="-2"/>
            <a:ext cx="12192000" cy="5084113"/>
            <a:chOff x="0" y="-2"/>
            <a:chExt cx="12192000" cy="5084113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2"/>
              <a:ext cx="12192000" cy="5084113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4185859" y="4307164"/>
              <a:ext cx="3820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2x super </a:t>
              </a:r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sampling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Antialiasing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6764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Libraries &amp; Tools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GLFW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mtClean="0"/>
              <a:t>FMOD -&gt; SFML </a:t>
            </a:r>
            <a:r>
              <a:rPr lang="en-US" dirty="0" smtClean="0"/>
              <a:t>Audio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OculusSDK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LUA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Elemate</a:t>
            </a:r>
            <a:r>
              <a:rPr lang="en-US" dirty="0" smtClean="0"/>
              <a:t> </a:t>
            </a:r>
            <a:r>
              <a:rPr lang="en-US" dirty="0" err="1" smtClean="0"/>
              <a:t>Lua</a:t>
            </a:r>
            <a:r>
              <a:rPr lang="en-US" dirty="0" smtClean="0"/>
              <a:t> Bindings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Bandit</a:t>
            </a:r>
            <a:br>
              <a:rPr lang="en-US" dirty="0" smtClean="0"/>
            </a:b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Git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github.com/</a:t>
            </a:r>
            <a:r>
              <a:rPr lang="de-DE" dirty="0" err="1" smtClean="0"/>
              <a:t>voxelinc</a:t>
            </a:r>
            <a:r>
              <a:rPr lang="de-DE" dirty="0" smtClean="0"/>
              <a:t>/</a:t>
            </a:r>
            <a:r>
              <a:rPr lang="de-DE" dirty="0" err="1" smtClean="0"/>
              <a:t>voxellancer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31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Statistiken &amp; Fakten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5817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Milestones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Features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13650" y="594359"/>
            <a:ext cx="3438668" cy="5479633"/>
          </a:xfrm>
        </p:spPr>
        <p:txBody>
          <a:bodyPr>
            <a:normAutofit/>
          </a:bodyPr>
          <a:lstStyle/>
          <a:p>
            <a:r>
              <a:rPr lang="de-DE" sz="1800" dirty="0" err="1" smtClean="0"/>
              <a:t>Done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different </a:t>
            </a:r>
            <a:r>
              <a:rPr lang="de-DE" sz="1800" dirty="0" err="1" smtClean="0"/>
              <a:t>Ships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</a:t>
            </a:r>
            <a:r>
              <a:rPr lang="de-DE" sz="1800" dirty="0" err="1" smtClean="0"/>
              <a:t>Various</a:t>
            </a:r>
            <a:r>
              <a:rPr lang="de-DE" sz="1800" dirty="0" smtClean="0"/>
              <a:t> Controls (</a:t>
            </a:r>
            <a:r>
              <a:rPr lang="de-DE" sz="1800" dirty="0" err="1" smtClean="0"/>
              <a:t>configurable</a:t>
            </a:r>
            <a:r>
              <a:rPr lang="de-DE" sz="1800" dirty="0" smtClean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</a:t>
            </a:r>
            <a:r>
              <a:rPr lang="de-DE" sz="1800" dirty="0" err="1" smtClean="0"/>
              <a:t>Collision</a:t>
            </a:r>
            <a:r>
              <a:rPr lang="de-DE" sz="1800" dirty="0" smtClean="0"/>
              <a:t> &amp; </a:t>
            </a:r>
            <a:r>
              <a:rPr lang="de-DE" sz="1800" dirty="0" err="1" smtClean="0"/>
              <a:t>Physics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Different </a:t>
            </a:r>
            <a:r>
              <a:rPr lang="de-DE" sz="1800" dirty="0" err="1" smtClean="0"/>
              <a:t>Weapons</a:t>
            </a:r>
            <a:r>
              <a:rPr lang="de-DE" sz="1800" dirty="0" smtClean="0"/>
              <a:t> &amp; </a:t>
            </a:r>
            <a:r>
              <a:rPr lang="de-DE" sz="1800" dirty="0" err="1" smtClean="0"/>
              <a:t>Engines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</a:t>
            </a:r>
            <a:r>
              <a:rPr lang="de-DE" sz="1800" dirty="0" err="1" smtClean="0"/>
              <a:t>Battles</a:t>
            </a:r>
            <a:r>
              <a:rPr lang="de-DE" sz="1800" dirty="0" smtClean="0"/>
              <a:t> </a:t>
            </a:r>
            <a:r>
              <a:rPr lang="de-DE" sz="1800" dirty="0" err="1" smtClean="0"/>
              <a:t>with</a:t>
            </a:r>
            <a:r>
              <a:rPr lang="de-DE" sz="1800" dirty="0" smtClean="0"/>
              <a:t> </a:t>
            </a:r>
            <a:r>
              <a:rPr lang="de-DE" sz="1800" dirty="0" err="1" smtClean="0"/>
              <a:t>many</a:t>
            </a:r>
            <a:r>
              <a:rPr lang="de-DE" sz="1800" dirty="0" smtClean="0"/>
              <a:t> </a:t>
            </a:r>
            <a:r>
              <a:rPr lang="de-DE" sz="1800" dirty="0" err="1" smtClean="0"/>
              <a:t>Explosions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Visual </a:t>
            </a:r>
            <a:r>
              <a:rPr lang="de-DE" sz="1800" dirty="0" err="1" smtClean="0"/>
              <a:t>Effects</a:t>
            </a:r>
            <a:r>
              <a:rPr lang="de-DE" sz="1800" dirty="0" smtClean="0"/>
              <a:t> &amp; </a:t>
            </a:r>
            <a:r>
              <a:rPr lang="de-DE" sz="1800" dirty="0" err="1" smtClean="0"/>
              <a:t>Postprocessing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AI, </a:t>
            </a:r>
            <a:r>
              <a:rPr lang="de-DE" sz="1800" dirty="0" err="1" smtClean="0"/>
              <a:t>Formations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Factions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Scripts, </a:t>
            </a:r>
            <a:r>
              <a:rPr lang="de-DE" sz="1800" dirty="0" err="1" smtClean="0"/>
              <a:t>Missions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</a:t>
            </a:r>
            <a:r>
              <a:rPr lang="de-DE" sz="1800" dirty="0" err="1" smtClean="0"/>
              <a:t>Oculus</a:t>
            </a:r>
            <a:r>
              <a:rPr lang="de-DE" sz="1800" dirty="0" smtClean="0"/>
              <a:t> Rift</a:t>
            </a:r>
            <a:endParaRPr lang="de-DE" sz="18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8283692" y="578809"/>
            <a:ext cx="3438668" cy="2770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 </a:t>
            </a:r>
            <a:r>
              <a:rPr kumimoji="0" lang="de-DE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done</a:t>
            </a: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de-DE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yet</a:t>
            </a: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Menu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noProof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Item Drops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noProof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Open World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Mulitplayer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4447592" y="5218932"/>
            <a:ext cx="75702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ea typeface="DejaVu Sans" pitchFamily="2"/>
                <a:cs typeface="Lohit Hindi" pitchFamily="2"/>
              </a:rPr>
              <a:t>Milestone 17.12.2013</a:t>
            </a:r>
          </a:p>
          <a:p>
            <a:pPr lvl="0" hangingPunct="0"/>
            <a:r>
              <a:rPr lang="en-US" dirty="0" smtClean="0">
                <a:ea typeface="DejaVu Sans" pitchFamily="2"/>
                <a:cs typeface="Lohit Hindi" pitchFamily="2"/>
              </a:rPr>
              <a:t>	Rendering, collisions and movement of </a:t>
            </a:r>
            <a:r>
              <a:rPr lang="en-US" dirty="0" err="1" smtClean="0">
                <a:ea typeface="DejaVu Sans" pitchFamily="2"/>
                <a:cs typeface="Lohit Hindi" pitchFamily="2"/>
              </a:rPr>
              <a:t>voxel</a:t>
            </a:r>
            <a:r>
              <a:rPr lang="en-US" dirty="0" smtClean="0">
                <a:ea typeface="DejaVu Sans" pitchFamily="2"/>
                <a:cs typeface="Lohit Hindi" pitchFamily="2"/>
              </a:rPr>
              <a:t>-objects</a:t>
            </a:r>
          </a:p>
          <a:p>
            <a:pPr lvl="0" hangingPunct="0"/>
            <a:r>
              <a:rPr lang="en-US" dirty="0" smtClean="0">
                <a:ea typeface="DejaVu Sans" pitchFamily="2"/>
                <a:cs typeface="Lohit Hindi" pitchFamily="2"/>
              </a:rPr>
              <a:t>	Flying a ship that can destroy inanimate objects and simple AI-ships</a:t>
            </a:r>
            <a:endParaRPr lang="en-US" dirty="0">
              <a:ea typeface="DejaVu Sans" pitchFamily="2"/>
              <a:cs typeface="Lohit Hindi" pitchFamily="2"/>
            </a:endParaRPr>
          </a:p>
        </p:txBody>
      </p:sp>
      <p:pic>
        <p:nvPicPr>
          <p:cNvPr id="13" name="Grafik 12" descr="opc5MrMT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4766" y="5265324"/>
            <a:ext cx="1347219" cy="134721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380"/>
          <a:stretch/>
        </p:blipFill>
        <p:spPr>
          <a:xfrm>
            <a:off x="-27159" y="-204"/>
            <a:ext cx="12287255" cy="68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78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idx="1"/>
          </p:nvPr>
        </p:nvSpPr>
        <p:spPr/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Trailer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idx="1"/>
          </p:nvPr>
        </p:nvSpPr>
        <p:spPr/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2"/>
          <p:cNvSpPr txBox="1"/>
          <p:nvPr/>
        </p:nvSpPr>
        <p:spPr>
          <a:xfrm>
            <a:off x="457200" y="2926080"/>
            <a:ext cx="3200040" cy="31474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76" name="TextShape 3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77" name="TextShape 4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78" name="TextShape 5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D6C50C09-5B9E-41C0-924F-1855611D2E12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6</a:t>
            </a:fld>
            <a:endParaRPr/>
          </a:p>
        </p:txBody>
      </p:sp>
      <p:sp>
        <p:nvSpPr>
          <p:cNvPr id="179" name="TextShape 6"/>
          <p:cNvSpPr txBox="1"/>
          <p:nvPr/>
        </p:nvSpPr>
        <p:spPr>
          <a:xfrm>
            <a:off x="4572000" y="1195920"/>
            <a:ext cx="7120800" cy="547920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</p:txBody>
      </p:sp>
      <p:pic>
        <p:nvPicPr>
          <p:cNvPr id="180" name="Grafik 17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3760" y="3383280"/>
            <a:ext cx="7638840" cy="2723760"/>
          </a:xfrm>
          <a:prstGeom prst="rect">
            <a:avLst/>
          </a:prstGeom>
          <a:ln>
            <a:noFill/>
          </a:ln>
        </p:spPr>
      </p:pic>
      <p:sp>
        <p:nvSpPr>
          <p:cNvPr id="10" name="Textfeld 9"/>
          <p:cNvSpPr txBox="1"/>
          <p:nvPr/>
        </p:nvSpPr>
        <p:spPr>
          <a:xfrm>
            <a:off x="4223792" y="764704"/>
            <a:ext cx="4032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From-scratch-engine managing: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Physics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CollisionDetection</a:t>
            </a:r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Damage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Splitting</a:t>
            </a:r>
          </a:p>
          <a:p>
            <a:endParaRPr lang="de-DE" dirty="0"/>
          </a:p>
        </p:txBody>
      </p:sp>
      <p:sp>
        <p:nvSpPr>
          <p:cNvPr id="11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Neo Sans Std"/>
              </a:rPr>
              <a:t>Engine</a:t>
            </a:r>
            <a:endParaRPr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82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83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B0A0F8BE-7901-485E-B91C-2643C935B9AD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7</a:t>
            </a:fld>
            <a:endParaRPr/>
          </a:p>
        </p:txBody>
      </p:sp>
      <p:sp>
        <p:nvSpPr>
          <p:cNvPr id="184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Neo Sans Std"/>
              </a:rPr>
              <a:t>Modeling</a:t>
            </a:r>
            <a:endParaRPr dirty="0"/>
          </a:p>
        </p:txBody>
      </p:sp>
      <p:pic>
        <p:nvPicPr>
          <p:cNvPr id="185" name="Grafik 18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188720"/>
            <a:ext cx="7927920" cy="4507200"/>
          </a:xfrm>
          <a:prstGeom prst="rect">
            <a:avLst/>
          </a:prstGeom>
          <a:ln>
            <a:noFill/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87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88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BCDC85F4-D559-4C60-85BE-8A749F33F2DA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8</a:t>
            </a:fld>
            <a:endParaRPr/>
          </a:p>
        </p:txBody>
      </p:sp>
      <p:sp>
        <p:nvSpPr>
          <p:cNvPr id="189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Neo Sans Std"/>
              </a:rPr>
              <a:t>Scripting</a:t>
            </a:r>
            <a:endParaRPr dirty="0"/>
          </a:p>
        </p:txBody>
      </p:sp>
      <p:pic>
        <p:nvPicPr>
          <p:cNvPr id="190" name="Grafik 18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7680" y="201240"/>
            <a:ext cx="5213520" cy="6296760"/>
          </a:xfrm>
          <a:prstGeom prst="rect">
            <a:avLst/>
          </a:prstGeom>
          <a:ln>
            <a:noFill/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92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93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C9D8F59-1544-4325-8CD4-B8DF83217A90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9</a:t>
            </a:fld>
            <a:endParaRPr/>
          </a:p>
        </p:txBody>
      </p:sp>
      <p:sp>
        <p:nvSpPr>
          <p:cNvPr id="194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AI and Squads</a:t>
            </a:r>
            <a:endParaRPr/>
          </a:p>
        </p:txBody>
      </p:sp>
      <p:pic>
        <p:nvPicPr>
          <p:cNvPr id="195" name="Grafik 19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107720"/>
            <a:ext cx="7883640" cy="4927320"/>
          </a:xfrm>
          <a:prstGeom prst="rect">
            <a:avLst/>
          </a:prstGeom>
          <a:ln>
            <a:noFill/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764</Words>
  <Application>Microsoft Office PowerPoint</Application>
  <PresentationFormat>Benutzerdefiniert</PresentationFormat>
  <Paragraphs>298</Paragraphs>
  <Slides>36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37" baseType="lpstr">
      <vt:lpstr>powerpoint_hpi_cgs_wide</vt:lpstr>
      <vt:lpstr>Voxellancer</vt:lpstr>
      <vt:lpstr>Motivation Voxels</vt:lpstr>
      <vt:lpstr>Motivation Space</vt:lpstr>
      <vt:lpstr>Trailer</vt:lpstr>
      <vt:lpstr>Features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Behind the Scenes</vt:lpstr>
      <vt:lpstr>Quick Overview</vt:lpstr>
      <vt:lpstr>Folie 17</vt:lpstr>
      <vt:lpstr>Folie 18</vt:lpstr>
      <vt:lpstr>VoxelCluster</vt:lpstr>
      <vt:lpstr>Models</vt:lpstr>
      <vt:lpstr>Particles</vt:lpstr>
      <vt:lpstr>AI - Tasks</vt:lpstr>
      <vt:lpstr>Single Unit Tasks</vt:lpstr>
      <vt:lpstr>Single Unit Tasks</vt:lpstr>
      <vt:lpstr>Group Tasks</vt:lpstr>
      <vt:lpstr>HUD</vt:lpstr>
      <vt:lpstr>HUD explained</vt:lpstr>
      <vt:lpstr>Hudgets</vt:lpstr>
      <vt:lpstr>Spherical HUD</vt:lpstr>
      <vt:lpstr>Postprocessing</vt:lpstr>
      <vt:lpstr>RenderPipeline</vt:lpstr>
      <vt:lpstr>Antialiasing</vt:lpstr>
      <vt:lpstr>Libraries &amp; Tools</vt:lpstr>
      <vt:lpstr>Statistiken &amp; Fakten</vt:lpstr>
      <vt:lpstr>Milestones and Features</vt:lpstr>
      <vt:lpstr>Folie 36</vt:lpstr>
    </vt:vector>
  </TitlesOfParts>
  <Company>Hasso-Plattner-Institut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Voxellancer</dc:title>
  <cp:lastModifiedBy>Patrick</cp:lastModifiedBy>
  <cp:revision>50</cp:revision>
  <dcterms:created xsi:type="dcterms:W3CDTF">2013-10-30T14:23:30Z</dcterms:created>
  <dcterms:modified xsi:type="dcterms:W3CDTF">2014-03-23T19:21:50Z</dcterms:modified>
</cp:coreProperties>
</file>